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5" r:id="rId6"/>
    <p:sldId id="256" r:id="rId7"/>
    <p:sldId id="268" r:id="rId8"/>
    <p:sldId id="267" r:id="rId9"/>
    <p:sldId id="266" r:id="rId10"/>
    <p:sldId id="263" r:id="rId11"/>
    <p:sldId id="264" r:id="rId12"/>
    <p:sldId id="261" r:id="rId13"/>
    <p:sldId id="262" r:id="rId14"/>
    <p:sldId id="270" r:id="rId15"/>
    <p:sldId id="271" r:id="rId16"/>
    <p:sldId id="272" r:id="rId17"/>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E55E7BA-27B9-4674-ABDB-64D506C3B728}">
          <p14:sldIdLst/>
        </p14:section>
        <p14:section name="Untitled Section" id="{6825063A-B57C-4E7A-991E-79DE819E9DA1}">
          <p14:sldIdLst/>
        </p14:section>
        <p14:section name="Untitled Section" id="{064F88AB-306E-4AED-80BC-4CB65685307D}">
          <p14:sldIdLst>
            <p14:sldId id="257"/>
            <p14:sldId id="258"/>
            <p14:sldId id="259"/>
            <p14:sldId id="260"/>
            <p14:sldId id="265"/>
            <p14:sldId id="256"/>
            <p14:sldId id="268"/>
            <p14:sldId id="267"/>
            <p14:sldId id="266"/>
            <p14:sldId id="263"/>
            <p14:sldId id="264"/>
            <p14:sldId id="261"/>
            <p14:sldId id="262"/>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aximized" horzBarState="maximized">
    <p:restoredLeft sz="65441" autoAdjust="0"/>
    <p:restoredTop sz="86477" autoAdjust="0"/>
  </p:normalViewPr>
  <p:slideViewPr>
    <p:cSldViewPr>
      <p:cViewPr>
        <p:scale>
          <a:sx n="60" d="100"/>
          <a:sy n="60" d="100"/>
        </p:scale>
        <p:origin x="-2208" y="-300"/>
      </p:cViewPr>
      <p:guideLst>
        <p:guide orient="horz" pos="2160"/>
        <p:guide pos="2880"/>
      </p:guideLst>
    </p:cSldViewPr>
  </p:slideViewPr>
  <p:outlineViewPr>
    <p:cViewPr>
      <p:scale>
        <a:sx n="33" d="100"/>
        <a:sy n="33" d="100"/>
      </p:scale>
      <p:origin x="96"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8D8DB0-EFAD-416B-8891-04FDE05325BA}" type="datetimeFigureOut">
              <a:rPr lang="ar-KW" smtClean="0"/>
              <a:t>26/07/1441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6EDE1AF-04BF-40B6-A610-9857CBB6085D}" type="slidenum">
              <a:rPr lang="ar-KW" smtClean="0"/>
              <a:t>‹#›</a:t>
            </a:fld>
            <a:endParaRPr lang="ar-KW"/>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D8DB0-EFAD-416B-8891-04FDE05325BA}" type="datetimeFigureOut">
              <a:rPr lang="ar-KW" smtClean="0"/>
              <a:t>26/07/1441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D8DB0-EFAD-416B-8891-04FDE05325BA}" type="datetimeFigureOut">
              <a:rPr lang="ar-KW" smtClean="0"/>
              <a:t>26/07/1441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8D8DB0-EFAD-416B-8891-04FDE05325BA}" type="datetimeFigureOut">
              <a:rPr lang="ar-KW" smtClean="0"/>
              <a:t>26/07/1441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6EDE1AF-04BF-40B6-A610-9857CBB6085D}" type="slidenum">
              <a:rPr lang="ar-KW" smtClean="0"/>
              <a:t>‹#›</a:t>
            </a:fld>
            <a:endParaRPr lang="ar-KW"/>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D8DB0-EFAD-416B-8891-04FDE05325BA}" type="datetimeFigureOut">
              <a:rPr lang="ar-KW" smtClean="0"/>
              <a:t>26/07/1441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8D8DB0-EFAD-416B-8891-04FDE05325BA}" type="datetimeFigureOut">
              <a:rPr lang="ar-KW" smtClean="0"/>
              <a:t>26/07/1441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86EDE1AF-04BF-40B6-A610-9857CBB6085D}" type="slidenum">
              <a:rPr lang="ar-KW" smtClean="0"/>
              <a:t>‹#›</a:t>
            </a:fld>
            <a:endParaRPr lang="ar-KW"/>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8D8DB0-EFAD-416B-8891-04FDE05325BA}" type="datetimeFigureOut">
              <a:rPr lang="ar-KW" smtClean="0"/>
              <a:t>26/07/1441</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86EDE1AF-04BF-40B6-A610-9857CBB6085D}" type="slidenum">
              <a:rPr lang="ar-KW" smtClean="0"/>
              <a:t>‹#›</a:t>
            </a:fld>
            <a:endParaRPr lang="ar-KW"/>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8D8DB0-EFAD-416B-8891-04FDE05325BA}" type="datetimeFigureOut">
              <a:rPr lang="ar-KW" smtClean="0"/>
              <a:t>26/07/1441</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D8DB0-EFAD-416B-8891-04FDE05325BA}" type="datetimeFigureOut">
              <a:rPr lang="ar-KW" smtClean="0"/>
              <a:t>26/07/1441</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D8DB0-EFAD-416B-8891-04FDE05325BA}" type="datetimeFigureOut">
              <a:rPr lang="ar-KW" smtClean="0"/>
              <a:t>26/07/1441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86EDE1AF-04BF-40B6-A610-9857CBB6085D}" type="slidenum">
              <a:rPr lang="ar-KW" smtClean="0"/>
              <a:t>‹#›</a:t>
            </a:fld>
            <a:endParaRPr lang="ar-KW"/>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D8DB0-EFAD-416B-8891-04FDE05325BA}" type="datetimeFigureOut">
              <a:rPr lang="ar-KW" smtClean="0"/>
              <a:t>26/07/1441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86EDE1AF-04BF-40B6-A610-9857CBB6085D}" type="slidenum">
              <a:rPr lang="ar-KW" smtClean="0"/>
              <a:t>‹#›</a:t>
            </a:fld>
            <a:endParaRPr lang="ar-KW"/>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18D8DB0-EFAD-416B-8891-04FDE05325BA}" type="datetimeFigureOut">
              <a:rPr lang="ar-KW" smtClean="0"/>
              <a:t>26/07/1441</a:t>
            </a:fld>
            <a:endParaRPr lang="ar-KW"/>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KW"/>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6EDE1AF-04BF-40B6-A610-9857CBB6085D}" type="slidenum">
              <a:rPr lang="ar-KW" smtClean="0"/>
              <a:t>‹#›</a:t>
            </a:fld>
            <a:endParaRPr lang="ar-KW"/>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jpe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microsoft.com/office/2007/relationships/hdphoto" Target="../media/hdphoto3.wdp"/></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7"/>
            <a:ext cx="8294384" cy="1231106"/>
          </a:xfrm>
          <a:prstGeom prst="rect">
            <a:avLst/>
          </a:prstGeom>
          <a:noFill/>
        </p:spPr>
        <p:txBody>
          <a:bodyPr wrap="square" lIns="91440" tIns="45720" rIns="91440" bIns="45720">
            <a:spAutoFit/>
          </a:bodyPr>
          <a:lstStyle/>
          <a:p>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اولاً : فنون الاطفال والتعبيرات الفنية </a:t>
            </a:r>
          </a:p>
          <a:p>
            <a:pPr>
              <a:spcBef>
                <a:spcPts val="1200"/>
              </a:spcBef>
            </a:pP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a:t>
            </a: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مفهوم </a:t>
            </a: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التعبير الفنى للاطفال  </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697607" y="1556792"/>
            <a:ext cx="8136329" cy="1569660"/>
          </a:xfrm>
          <a:prstGeom prst="rect">
            <a:avLst/>
          </a:prstGeom>
          <a:noFill/>
          <a:ln>
            <a:noFill/>
          </a:ln>
        </p:spPr>
        <p:txBody>
          <a:bodyPr wrap="square" lIns="91440" tIns="45720" rIns="91440" bIns="45720">
            <a:spAutoFit/>
          </a:bodyPr>
          <a:lstStyle/>
          <a:p>
            <a:pPr marL="1162050" indent="-1069975">
              <a:lnSpc>
                <a:spcPct val="150000"/>
              </a:lnSpc>
            </a:pPr>
            <a:r>
              <a:rPr lang="ar-KW" sz="1600" b="1" dirty="0" smtClean="0">
                <a:solidFill>
                  <a:srgbClr val="FF0000"/>
                </a:solidFill>
                <a:effectLst>
                  <a:outerShdw blurRad="38100" dist="38100" dir="2700000" algn="tl">
                    <a:srgbClr val="000000">
                      <a:alpha val="43137"/>
                    </a:srgbClr>
                  </a:outerShdw>
                </a:effectLst>
              </a:rPr>
              <a:t>هربرت ريد </a:t>
            </a:r>
            <a:r>
              <a:rPr lang="ar-KW" sz="1600" dirty="0" smtClean="0"/>
              <a:t>: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هو انعكاسات لانفعالات الطفل ووجدانه</a:t>
            </a:r>
          </a:p>
          <a:p>
            <a:pPr marL="1162050">
              <a:lnSpc>
                <a:spcPct val="150000"/>
              </a:lnSpc>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هو باكورة الشاط الابداعى لدى الطفل  ، فهو نشاط ذو اساس عضلى وفيزيقى وعقلى ونفسى وعصبى وابداعى وجمالى واجتماعى (فالرسم للطفل - تسلية – شغل فراغ – متعة </a:t>
            </a:r>
            <a:r>
              <a:rPr lang="ar-KW"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Rectangle 3"/>
          <p:cNvSpPr/>
          <p:nvPr/>
        </p:nvSpPr>
        <p:spPr>
          <a:xfrm>
            <a:off x="1101396" y="3261336"/>
            <a:ext cx="7790327" cy="3385542"/>
          </a:xfrm>
          <a:prstGeom prst="rect">
            <a:avLst/>
          </a:prstGeom>
          <a:noFill/>
        </p:spPr>
        <p:txBody>
          <a:bodyPr wrap="square" lIns="91440" tIns="45720" rIns="91440" bIns="45720">
            <a:spAutoFit/>
          </a:bodyPr>
          <a:lstStyle/>
          <a:p>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بعض </a:t>
            </a:r>
            <a:r>
              <a:rPr lang="ar-KW"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الحقائق المتصلة بفنون الاطفال </a:t>
            </a:r>
            <a:endPar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342900" indent="-342900">
              <a:spcBef>
                <a:spcPts val="1200"/>
              </a:spcBef>
              <a:buFont typeface="+mj-cs"/>
              <a:buAutoNum type="arabic2Minus"/>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الرسم لغة تعبير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للطفل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يرسم ما يعرفه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يبالغ ويحذف فى رسومه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يعبر تعبير سطحى</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هناك فروق فردية بين الاطفال ذكور واناث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يميل الطفل لرسم الاشخاص اكثر من الموضوعات الاخرى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هناك تشابه بين رسوم الطفل والرجل البدائى </a:t>
            </a:r>
            <a:r>
              <a:rPr lang="ar-KW" sz="1600" dirty="0" smtClean="0">
                <a:ln w="10541" cmpd="sng">
                  <a:solidFill>
                    <a:schemeClr val="accent1">
                      <a:shade val="88000"/>
                      <a:satMod val="110000"/>
                    </a:schemeClr>
                  </a:solidFill>
                  <a:prstDash val="solid"/>
                </a:ln>
                <a:solidFill>
                  <a:srgbClr val="FF0000"/>
                </a:solidFill>
              </a:rPr>
              <a:t>( </a:t>
            </a:r>
            <a:r>
              <a:rPr lang="ar-KW" sz="1600" b="1" dirty="0" smtClean="0">
                <a:ln w="1905"/>
                <a:solidFill>
                  <a:srgbClr val="FF0000"/>
                </a:solidFill>
                <a:effectLst>
                  <a:innerShdw blurRad="69850" dist="43180" dir="5400000">
                    <a:srgbClr val="000000">
                      <a:alpha val="65000"/>
                    </a:srgbClr>
                  </a:innerShdw>
                </a:effectLst>
              </a:rPr>
              <a:t>علل ؟ تجميع من النت  </a:t>
            </a:r>
            <a:r>
              <a:rPr lang="ar-KW" sz="1600" dirty="0" smtClean="0">
                <a:ln w="10541" cmpd="sng">
                  <a:solidFill>
                    <a:schemeClr val="accent1">
                      <a:shade val="88000"/>
                      <a:satMod val="110000"/>
                    </a:schemeClr>
                  </a:solidFill>
                  <a:prstDash val="solid"/>
                </a:ln>
                <a:solidFill>
                  <a:srgbClr val="FF0000"/>
                </a:solidFill>
              </a:rPr>
              <a:t>)</a:t>
            </a:r>
          </a:p>
          <a:p>
            <a:pPr marL="342900" indent="-342900">
              <a:buFont typeface="+mj-lt"/>
              <a:buAutoNum type="arabic2Minus"/>
            </a:pPr>
            <a:endParaRPr lang="en-US"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7983861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728" y="116632"/>
            <a:ext cx="7020271" cy="5755422"/>
          </a:xfrm>
          <a:prstGeom prst="rect">
            <a:avLst/>
          </a:prstGeom>
        </p:spPr>
        <p:txBody>
          <a:bodyPr wrap="square">
            <a:spAutoFit/>
          </a:bodyPr>
          <a:lstStyle/>
          <a:p>
            <a:pPr marL="342900" indent="-342900">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العيـــــون</a:t>
            </a:r>
          </a:p>
          <a:p>
            <a:pPr marL="342900" indent="-34290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الأطفال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الذين يشعرون بأنهم مراقبون أو متحكم فيهم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يرسمون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عيونا كبيــــره ذات نظره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متشككه</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ما الذين يميلون الى رسم العين على شكل دوائر صغيره فهذا يدل على الاعتماديه وضحالة الانفعال </a:t>
            </a:r>
          </a:p>
          <a:p>
            <a:pPr marL="285750" indent="-285750">
              <a:lnSpc>
                <a:spcPct val="15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حذف الطفل لعيون الشكل الإنساني دليلاً على عدم الرغبه في الاختلاط بالآخريــــن</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marL="285750" indent="-28575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الأنـــــف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KW" sz="1600" dirty="0"/>
              <a:t/>
            </a:r>
            <a:br>
              <a:rPr lang="ar-KW" sz="1600" dirty="0"/>
            </a:b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لتأكيد على فتحتي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الأنف وتكبيرها يدل على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العــدوان</a:t>
            </a:r>
          </a:p>
          <a:p>
            <a:pPr marL="285750" indent="-28575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العنـــق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indent="-285750">
              <a:lnSpc>
                <a:spcPct val="15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الذي يرسم عنق مبالغ في الطول يعني انه هناك مصاعب في الوصول إلى تحقيق رغباته المطلوب إشباعها</a:t>
            </a:r>
            <a:b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052" name="Picture 4" descr="Image result for خطوط رسوم اطفال"/>
          <p:cNvPicPr>
            <a:picLocks noChangeAspect="1" noChangeArrowheads="1"/>
          </p:cNvPicPr>
          <p:nvPr/>
        </p:nvPicPr>
        <p:blipFill rotWithShape="1">
          <a:blip r:embed="rId2">
            <a:extLst>
              <a:ext uri="{28A0092B-C50C-407E-A947-70E740481C1C}">
                <a14:useLocalDpi xmlns:a14="http://schemas.microsoft.com/office/drawing/2010/main" val="0"/>
              </a:ext>
            </a:extLst>
          </a:blip>
          <a:srcRect l="63223" b="34390"/>
          <a:stretch/>
        </p:blipFill>
        <p:spPr bwMode="auto">
          <a:xfrm>
            <a:off x="269768" y="708565"/>
            <a:ext cx="1565927" cy="18711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6" name="Picture 8" descr="Image result for خطوط رسوم اطفال"/>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b="7031"/>
          <a:stretch/>
        </p:blipFill>
        <p:spPr bwMode="auto">
          <a:xfrm>
            <a:off x="269768" y="2994343"/>
            <a:ext cx="1719369" cy="13871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8" name="Picture 10" descr="Image result for خطوط رسوم اطفال"/>
          <p:cNvPicPr>
            <a:picLocks noChangeAspect="1" noChangeArrowheads="1"/>
          </p:cNvPicPr>
          <p:nvPr/>
        </p:nvPicPr>
        <p:blipFill rotWithShape="1">
          <a:blip r:embed="rId5">
            <a:extLst>
              <a:ext uri="{28A0092B-C50C-407E-A947-70E740481C1C}">
                <a14:useLocalDpi xmlns:a14="http://schemas.microsoft.com/office/drawing/2010/main" val="0"/>
              </a:ext>
            </a:extLst>
          </a:blip>
          <a:srcRect l="32375" t="17890" r="41099" b="4508"/>
          <a:stretch/>
        </p:blipFill>
        <p:spPr bwMode="auto">
          <a:xfrm>
            <a:off x="346489" y="4725144"/>
            <a:ext cx="1565925" cy="18216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489697"/>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116632"/>
            <a:ext cx="5775400" cy="5509200"/>
          </a:xfrm>
          <a:prstGeom prst="rect">
            <a:avLst/>
          </a:prstGeom>
        </p:spPr>
        <p:txBody>
          <a:bodyPr wrap="square">
            <a:spAutoFit/>
          </a:bodyPr>
          <a:lstStyle/>
          <a:p>
            <a:pPr marL="285750" indent="-285750">
              <a:lnSpc>
                <a:spcPct val="200000"/>
              </a:lnSpc>
              <a:buFont typeface="Arial" pitchFamily="34" charset="0"/>
              <a:buChar char="•"/>
            </a:pP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الأيـــــدي: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الأيدي الممتدة للخارج تدل  على رغبة في الاتصال أو رغبه في المساعدة والتفاعل</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الأيدي الكبيرة توجد في رسومات الأطفال الذين يسرقون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الأيدي الصغيرة تدل على المشاعر المرتبطه بعدم الأمن وقلة الحيلة... ك</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العاجز والمنطوي ربما ينسى أن يرسم الأيدي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باستمرار</a:t>
            </a:r>
            <a:endParaRPr lang="ar-KW"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indent="-285750">
              <a:lnSpc>
                <a:spcPct val="200000"/>
              </a:lnSpc>
              <a:buFont typeface="Arial" pitchFamily="34" charset="0"/>
              <a:buChar char="•"/>
            </a:pP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التظليل :  </a:t>
            </a:r>
          </a:p>
          <a:p>
            <a:pPr>
              <a:lnSpc>
                <a:spcPct val="200000"/>
              </a:lnSpc>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تظليل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الشكل بالكامل دل على شعور الطفل بالقلق بشكل عام، وتظليل جزء من الرسم يدل على قلق مرتبط بذلك الجزء.</a:t>
            </a:r>
          </a:p>
        </p:txBody>
      </p:sp>
      <p:pic>
        <p:nvPicPr>
          <p:cNvPr id="3" name="Picture 2" descr="Image result for خطوط رسوم اطفال"/>
          <p:cNvPicPr>
            <a:picLocks noChangeAspect="1" noChangeArrowheads="1"/>
          </p:cNvPicPr>
          <p:nvPr/>
        </p:nvPicPr>
        <p:blipFill rotWithShape="1">
          <a:blip r:embed="rId2">
            <a:extLst>
              <a:ext uri="{28A0092B-C50C-407E-A947-70E740481C1C}">
                <a14:useLocalDpi xmlns:a14="http://schemas.microsoft.com/office/drawing/2010/main" val="0"/>
              </a:ext>
            </a:extLst>
          </a:blip>
          <a:srcRect r="22460" b="30025"/>
          <a:stretch/>
        </p:blipFill>
        <p:spPr bwMode="auto">
          <a:xfrm>
            <a:off x="314671" y="908720"/>
            <a:ext cx="2529137" cy="17202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4" name="Picture 2" descr="Image result for خطوط رسوم اطفال"/>
          <p:cNvPicPr>
            <a:picLocks noChangeAspect="1" noChangeArrowheads="1"/>
          </p:cNvPicPr>
          <p:nvPr/>
        </p:nvPicPr>
        <p:blipFill rotWithShape="1">
          <a:blip r:embed="rId3">
            <a:extLst>
              <a:ext uri="{28A0092B-C50C-407E-A947-70E740481C1C}">
                <a14:useLocalDpi xmlns:a14="http://schemas.microsoft.com/office/drawing/2010/main" val="0"/>
              </a:ext>
            </a:extLst>
          </a:blip>
          <a:srcRect l="8064" t="8711" r="7368" b="12693"/>
          <a:stretch/>
        </p:blipFill>
        <p:spPr bwMode="auto">
          <a:xfrm>
            <a:off x="467545" y="4000544"/>
            <a:ext cx="2520280" cy="19948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2534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728" y="116632"/>
            <a:ext cx="6783512" cy="6186309"/>
          </a:xfrm>
          <a:prstGeom prst="rect">
            <a:avLst/>
          </a:prstGeom>
        </p:spPr>
        <p:txBody>
          <a:bodyPr wrap="square">
            <a:spAutoFit/>
          </a:bodyPr>
          <a:lstStyle/>
          <a:p>
            <a:pPr marL="285750" indent="-28575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الضغط بالقلم باكثر مما هو مطلوب </a:t>
            </a:r>
            <a:endPar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nSpc>
                <a:spcPct val="200000"/>
              </a:lnSpc>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يدل على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مستوى من التوتر لدى الطفل، وتنتشر هذه الظاهرة بصورة أكثر بين الذكور، وهي ربما تدل على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الاندفاع. </a:t>
            </a:r>
          </a:p>
          <a:p>
            <a:pPr>
              <a:lnSpc>
                <a:spcPct val="200000"/>
              </a:lnSpc>
            </a:pP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20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الضغط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بالقلم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باقل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مما هو مطلوب </a:t>
            </a:r>
            <a:endPar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nSpc>
                <a:spcPct val="200000"/>
              </a:lnSpc>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أما الخطوط الباهتة وشبه الشفافة تدل على انخفاض الطاقة النفسية للطفل</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وهى ترتبط بالخجل والانقباض الشديد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أما إذا كان طفلك يراوح بين الحالتين فذلك طبيعي، ويدل على التوافق النفسي والمرونة.</a:t>
            </a:r>
          </a:p>
          <a:p>
            <a:r>
              <a:rPr lang="ar-KW" sz="3600" dirty="0"/>
              <a:t/>
            </a:r>
            <a:br>
              <a:rPr lang="ar-KW" sz="3600" dirty="0"/>
            </a:br>
            <a:endParaRPr lang="ar-KW" sz="3600" dirty="0"/>
          </a:p>
          <a:p>
            <a:pPr>
              <a:lnSpc>
                <a:spcPct val="200000"/>
              </a:lnSpc>
            </a:pPr>
            <a:endPar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descr="Image result for الضغط بالقلم رسوم الاطفا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3739"/>
            <a:ext cx="1790700" cy="178380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descr="Image result for الضغط بالقلم رسوم الاطفال"/>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b="17681"/>
          <a:stretch/>
        </p:blipFill>
        <p:spPr bwMode="auto">
          <a:xfrm>
            <a:off x="245003" y="2492896"/>
            <a:ext cx="1710188" cy="18722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980774"/>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16632"/>
            <a:ext cx="6783512" cy="4093428"/>
          </a:xfrm>
          <a:prstGeom prst="rect">
            <a:avLst/>
          </a:prstGeom>
        </p:spPr>
        <p:txBody>
          <a:bodyPr wrap="square">
            <a:spAutoFit/>
          </a:bodyPr>
          <a:lstStyle/>
          <a:p>
            <a:pPr marL="285750" indent="-28575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الرسوم والتربية الجمالية لطفل الرياض :</a:t>
            </a:r>
            <a:endPar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تشجيع الطفل على الابداع والابتكار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تجعل الحياه فى عين الطفل جميلة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تساعد الطفل على قضاء وقت فراغه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تكون ملكة الحكم والنقد الفنى لدى الطفل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تنمي لدى الطفل التذوق الفنى والجمالى </a:t>
            </a: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تساعد الطفل فى التعبير عن نفسه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تساهم فى ادماج الطفل فى المجتمع وتعلمه بعض المثل الخلقية </a:t>
            </a:r>
            <a:endPar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074" name="Picture 2" descr="Image result for الرسوم والتربية الجمالية لطفل الرياض"/>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1084"/>
            <a:ext cx="2647950" cy="3228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10528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55720" cy="6155531"/>
          </a:xfrm>
          <a:prstGeom prst="rect">
            <a:avLst/>
          </a:prstGeom>
        </p:spPr>
        <p:txBody>
          <a:bodyPr wrap="square">
            <a:spAutoFit/>
          </a:bodyPr>
          <a:lstStyle/>
          <a:p>
            <a:pPr>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الثا : اهمية رسوم الاطفال لمعلمة الرياض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التعبير عن الحاجات والرغبات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بحث المعلمة عن الصراعات الدفينة داخل الطفل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التعرف على المشكلات السلوكية والانفعالية للطفل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التعرف على شبكة العلاقات الاجتماعية للطفل</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التعرف على مدى علاقة الطفل باشخاص معينين والمشاعر الاجابية والسلبية لديه </a:t>
            </a:r>
          </a:p>
          <a:p>
            <a:pPr>
              <a:lnSpc>
                <a:spcPct val="200000"/>
              </a:lnSpc>
            </a:pP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رابعاً :  </a:t>
            </a:r>
            <a:r>
              <a:rPr lang="ar-KW"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الخبرات الفنية كاحد </a:t>
            </a: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اساليب </a:t>
            </a:r>
            <a:r>
              <a:rPr lang="ar-KW"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تعليم طفل الرياض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يعزز ويطور النمو الجسمى للاطفال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ويحسن المهارات الحركية الدقيقة والتأزر البصرى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تساعد على التطور الاجتماعى لدى الاطفال والعمل مع الاخرين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يعزز التطور الانفعالى وتوصيل مشاعرة بطريقة غيرلفظية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يعزز النمو المعرفى فيتعلم المفاهيم كالحجم والشكل و..........</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150000"/>
              </a:lnSpc>
              <a:buFont typeface="Arial" pitchFamily="34" charset="0"/>
              <a:buChar char="•"/>
            </a:pPr>
            <a:endPar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968790"/>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927" y="404663"/>
            <a:ext cx="8655720" cy="4812664"/>
          </a:xfrm>
          <a:prstGeom prst="rect">
            <a:avLst/>
          </a:prstGeom>
        </p:spPr>
        <p:txBody>
          <a:bodyPr wrap="square">
            <a:spAutoFit/>
          </a:bodyPr>
          <a:lstStyle/>
          <a:p>
            <a:pPr>
              <a:lnSpc>
                <a:spcPct val="20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خامسا :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اهمية الرسوم فى تعليم طفل الرياض .</a:t>
            </a:r>
          </a:p>
          <a:p>
            <a:pPr>
              <a:lnSpc>
                <a:spcPct val="200000"/>
              </a:lnSpc>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تعمل التربية الفنية على نقل العديد من المعارف والقيم من خلال اللغة البصرية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مما يشير الى اهمية التركيز على حاسة البصر فى تعليم الطفل </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nSpc>
                <a:spcPct val="200000"/>
              </a:lnSpc>
            </a:pP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تشابه سمات رسوم طفل الرياض وسمات الرسوم التخطيطية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البساطة تتشابه فى التحرير من القيود وتبسيط العناصر وبعدها عن قواعد الفن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المبالغة تتشابه فى عدم الاهتمام بالنسب والمقاييس حيث يمكن للطفل رسم ذراع شخص اطول من الاخر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الحذف تتشابه فى حذف الاجزاء التى لاتؤدى وظيفة للدلالة على الانكار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التسطيح : تتشابه فى عدم التعبير عن العد الثالث .</a:t>
            </a:r>
          </a:p>
        </p:txBody>
      </p:sp>
    </p:spTree>
    <p:extLst>
      <p:ext uri="{BB962C8B-B14F-4D97-AF65-F5344CB8AC3E}">
        <p14:creationId xmlns:p14="http://schemas.microsoft.com/office/powerpoint/2010/main" val="207496050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927" y="404663"/>
            <a:ext cx="8655720" cy="5262979"/>
          </a:xfrm>
          <a:prstGeom prst="rect">
            <a:avLst/>
          </a:prstGeom>
        </p:spPr>
        <p:txBody>
          <a:bodyPr wrap="square">
            <a:spAutoFit/>
          </a:bodyPr>
          <a:lstStyle/>
          <a:p>
            <a:pPr>
              <a:lnSpc>
                <a:spcPct val="150000"/>
              </a:lnSpc>
            </a:pPr>
            <a:r>
              <a:rPr lang="ar-KW"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 </a:t>
            </a:r>
            <a:r>
              <a:rPr lang="ar-KW"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مميزات استخدام الرسوم الخطية فى التعليم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بساطة الفكرة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الاقتصار على المعلومات المهمة فقط دون الاغراق فى التفاصيل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اختصار الوقت فى توصيل المعلومة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اكساب الطفل المعلومة بطريقة مرحة </a:t>
            </a:r>
          </a:p>
          <a:p>
            <a:pPr>
              <a:lnSpc>
                <a:spcPct val="200000"/>
              </a:lnSpc>
            </a:pP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a:t>
            </a:r>
            <a:r>
              <a:rPr lang="ar-KW"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وظيفة الرسوم فى تعليم </a:t>
            </a: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الطفل</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اعطاء الطفل الدافع للتعلم عن طريق الابهار بالرسوم </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توضيح وشرح المفاهيم بالرسوم كمكمل للشرح النظرى</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مساعدة الطفل على استرجاع وتذكر المعلومة  </a:t>
            </a:r>
          </a:p>
          <a:p>
            <a:pPr>
              <a:lnSpc>
                <a:spcPct val="150000"/>
              </a:lnSpc>
            </a:pPr>
            <a:r>
              <a:rPr lang="ar-KW"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KW"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98672442"/>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32656"/>
            <a:ext cx="8874392" cy="3262432"/>
          </a:xfrm>
          <a:prstGeom prst="rect">
            <a:avLst/>
          </a:prstGeom>
          <a:noFill/>
        </p:spPr>
        <p:txBody>
          <a:bodyPr wrap="square" lIns="91440" tIns="45720" rIns="91440" bIns="45720">
            <a:spAutoFit/>
          </a:bodyPr>
          <a:lstStyle/>
          <a:p>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 لماذا </a:t>
            </a:r>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نقوم بتدريس الفن </a:t>
            </a:r>
          </a:p>
          <a:p>
            <a:pPr marL="342900" indent="-342900">
              <a:lnSpc>
                <a:spcPct val="15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ان عملية التعليم لا تتكامل الا من خلال تدريس الفن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السعى للتربية الشاملة لاعداد الافراد بين منتج للفن ومستمتع به</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بناء تعليمى كلى يتضمن ( معارف مهارات ووجدانيات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السعى لتوسيع مدارك الطفل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مصدر التفضيل الجمالى والتذوق الفنى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يقدم مدخل للتفكير يساعد على تنمية الشخصية </a:t>
            </a:r>
          </a:p>
          <a:p>
            <a:pPr marL="342900" indent="-342900">
              <a:lnSpc>
                <a:spcPct val="150000"/>
              </a:lnSpc>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مصدر تعلم واسع فمن خلاله يمكن التعرف على الحضارات القديمة </a:t>
            </a:r>
            <a:r>
              <a:rPr lang="ar-KW"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علل ؟ تجميع من النت </a:t>
            </a:r>
            <a:r>
              <a:rPr lang="ar-KW" sz="1600" b="1" dirty="0" smtClean="0">
                <a:ln w="10541" cmpd="sng">
                  <a:solidFill>
                    <a:schemeClr val="accent2"/>
                  </a:solidFill>
                  <a:prstDash val="solid"/>
                </a:ln>
                <a:solidFill>
                  <a:srgbClr val="FF0000"/>
                </a:solidFill>
              </a:rPr>
              <a:t>) </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Rectangle 3"/>
          <p:cNvSpPr/>
          <p:nvPr/>
        </p:nvSpPr>
        <p:spPr>
          <a:xfrm>
            <a:off x="80912" y="3712856"/>
            <a:ext cx="8874392" cy="2523768"/>
          </a:xfrm>
          <a:prstGeom prst="rect">
            <a:avLst/>
          </a:prstGeom>
          <a:noFill/>
        </p:spPr>
        <p:txBody>
          <a:bodyPr wrap="square" lIns="91440" tIns="45720" rIns="91440" bIns="45720">
            <a:spAutoFit/>
          </a:bodyPr>
          <a:lstStyle/>
          <a:p>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 خصائص </a:t>
            </a:r>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التعبير الفنى البصرى </a:t>
            </a:r>
          </a:p>
          <a:p>
            <a:pPr marL="342900" indent="-342900">
              <a:lnSpc>
                <a:spcPct val="15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علم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يهدف إلى الاهتمام بالإدراك كعملية كلية تبدأ بالإدراك الحسي فالإدراك البصري .</a:t>
            </a:r>
          </a:p>
          <a:p>
            <a:pPr marL="342900" indent="-342900">
              <a:lnSpc>
                <a:spcPct val="150000"/>
              </a:lnSpc>
              <a:buFont typeface="+mj-cs"/>
              <a:buAutoNum type="arabic2Minus"/>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تعليم يهدف إلى الاهتمام بلغة الفن التشكيلي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وعناصره</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150000"/>
              </a:lnSpc>
              <a:buFont typeface="+mj-cs"/>
              <a:buAutoNum type="arabic2Minus"/>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تعلم يهدف إلى الاهتمام المعرفي عن الفن والفنانين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وتاريخ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الفن وفلسفته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واتجاهاته .</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150000"/>
              </a:lnSpc>
              <a:buFont typeface="+mj-cs"/>
              <a:buAutoNum type="arabic2Minus"/>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تعلم يهدف إلى الاهتمام بالنقد وتقييم الفن وتذوقه .</a:t>
            </a:r>
          </a:p>
          <a:p>
            <a:pPr marL="342900" indent="-342900">
              <a:lnSpc>
                <a:spcPct val="150000"/>
              </a:lnSpc>
              <a:buFont typeface="+mj-cs"/>
              <a:buAutoNum type="arabic2Minus"/>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تعلم يهدف إلى الاهتمام بمهارات الفن وتقنياته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90051058"/>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616" y="260648"/>
            <a:ext cx="8874392" cy="5386090"/>
          </a:xfrm>
          <a:prstGeom prst="rect">
            <a:avLst/>
          </a:prstGeom>
          <a:noFill/>
        </p:spPr>
        <p:txBody>
          <a:bodyPr wrap="square" lIns="91440" tIns="45720" rIns="91440" bIns="45720">
            <a:spAutoFit/>
          </a:bodyPr>
          <a:lstStyle/>
          <a:p>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 العوامل </a:t>
            </a:r>
            <a:r>
              <a:rPr lang="ar-KW"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المؤثرة على التعبير الفنى للطفل </a:t>
            </a:r>
            <a:endParaRPr lang="ar-KW"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342900" indent="-342900">
              <a:lnSpc>
                <a:spcPct val="20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تعد التربية الفنية وسيلة لاكتشاف نمط الطفل لكونها تطلق له العنان للتعبير عن نفسه ليتضح للباحثين نمطه اجتماعى ام انطوائى ، كما توضح مبالغاته علاقته نع افراد اسرته .</a:t>
            </a:r>
          </a:p>
          <a:p>
            <a:pPr marL="342900" indent="-342900">
              <a:lnSpc>
                <a:spcPct val="20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التكوين الثقافى للمجتمع فى استعداد الطفل للتعبير الفنى والابداعى </a:t>
            </a:r>
          </a:p>
          <a:p>
            <a:pPr marL="342900" indent="-342900">
              <a:lnSpc>
                <a:spcPct val="20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فرص التعلم والتدريب والتثقيف التى يعيشها الطفل تؤثر على ابداعه وخياله </a:t>
            </a:r>
          </a:p>
          <a:p>
            <a:pPr marL="342900" indent="-342900">
              <a:lnSpc>
                <a:spcPct val="20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نوع ثقافة الطفل ثؤثر على الموضوعات التى يتناولها فى الرسم والاشكل والرموز البصرية </a:t>
            </a:r>
          </a:p>
          <a:p>
            <a:pPr marL="342900" indent="-342900">
              <a:lnSpc>
                <a:spcPct val="200000"/>
              </a:lnSpc>
              <a:spcBef>
                <a:spcPts val="1200"/>
              </a:spcBef>
              <a:buFont typeface="+mj-cs"/>
              <a:buAutoNum type="arabic2Minus"/>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اساليب التنشئة الاجتماعية ودورها فى بنية الطفل السوى ( حيث ان هناك علاقة موجبة بين المعاملة الوالدية السوية والتفكير الابداعى للطفل </a:t>
            </a:r>
          </a:p>
          <a:p>
            <a:pPr marL="285750" indent="-285750">
              <a:lnSpc>
                <a:spcPct val="200000"/>
              </a:lnSpc>
              <a:spcBef>
                <a:spcPts val="1200"/>
              </a:spcBef>
              <a:buFontTx/>
              <a:buChar char="-"/>
            </a:pP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7765180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672" y="333137"/>
            <a:ext cx="8712368" cy="5632311"/>
          </a:xfrm>
          <a:prstGeom prst="rect">
            <a:avLst/>
          </a:prstGeom>
          <a:noFill/>
        </p:spPr>
        <p:txBody>
          <a:bodyPr wrap="square" lIns="91440" tIns="45720" rIns="91440" bIns="45720">
            <a:spAutoFit/>
          </a:bodyPr>
          <a:lstStyle/>
          <a:p>
            <a:pPr algn="ct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ثانيا </a:t>
            </a: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اهمية </a:t>
            </a: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رسوم طفل الرياض</a:t>
            </a:r>
          </a:p>
          <a:p>
            <a:pPr>
              <a:spcBef>
                <a:spcPts val="1200"/>
              </a:spcBef>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الرسوم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لغة الطفل  :</a:t>
            </a:r>
          </a:p>
          <a:p>
            <a:pPr>
              <a:lnSpc>
                <a:spcPct val="150000"/>
              </a:lnSpc>
              <a:spcBef>
                <a:spcPts val="1200"/>
              </a:spcBef>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يعد الرسم لغة للتعبير المعرفى للطفل فالرسوم لها دلالاتها لقياس الذكاء </a:t>
            </a:r>
          </a:p>
          <a:p>
            <a:pPr marL="285750" indent="-285750">
              <a:spcBef>
                <a:spcPts val="12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فهى تتخطى حاجز اللغة ) </a:t>
            </a:r>
          </a:p>
          <a:p>
            <a:pPr marL="285750" indent="-285750">
              <a:spcBef>
                <a:spcPts val="12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(تتخطى الفروق الفردية فى طلاقة التعبير اللغوى ) </a:t>
            </a:r>
          </a:p>
          <a:p>
            <a:pPr marL="285750" indent="-285750">
              <a:spcBef>
                <a:spcPts val="12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فالرسم لغة الطفل للتواصل والتفكير )</a:t>
            </a:r>
          </a:p>
          <a:p>
            <a:pPr marL="285750" indent="-285750">
              <a:spcBef>
                <a:spcPts val="12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وهو وسيلة للكشف عن شخصية الطفل ونمو عقله )</a:t>
            </a:r>
          </a:p>
          <a:p>
            <a:pPr>
              <a:spcBef>
                <a:spcPts val="1200"/>
              </a:spcBef>
            </a:pP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spcBef>
                <a:spcPts val="1200"/>
              </a:spcBef>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الرسوم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مصدر للفهم :</a:t>
            </a:r>
          </a:p>
          <a:p>
            <a:pPr indent="1158875">
              <a:lnSpc>
                <a:spcPct val="200000"/>
              </a:lnSpc>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رسوم الطفل مصدر لا ينضب من الدلالات والحقائق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التى تعمل على فهم سيكلوجية الطفل وذكاءة حيث تعد اختبارت للرسوم ادوات لقياس جوانب متعددة لسلوك الطفل فالطفل يستسمر امكانياته وفدراته ونشاطه للتعبير عن نفسه </a:t>
            </a:r>
          </a:p>
        </p:txBody>
      </p:sp>
    </p:spTree>
    <p:extLst>
      <p:ext uri="{BB962C8B-B14F-4D97-AF65-F5344CB8AC3E}">
        <p14:creationId xmlns:p14="http://schemas.microsoft.com/office/powerpoint/2010/main" val="3397928920"/>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72" y="170384"/>
            <a:ext cx="8820472" cy="6555641"/>
          </a:xfrm>
          <a:prstGeom prst="rect">
            <a:avLst/>
          </a:prstGeom>
        </p:spPr>
        <p:txBody>
          <a:bodyPr wrap="square">
            <a:spAutoFit/>
          </a:bodyPr>
          <a:lstStyle/>
          <a:p>
            <a:pPr>
              <a:lnSpc>
                <a:spcPct val="150000"/>
              </a:lnSpc>
            </a:pPr>
            <a:r>
              <a:rPr lang="ar-KW"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الرسوم وقياس ذكاء الطفل وقدراته </a:t>
            </a:r>
          </a:p>
          <a:p>
            <a:pPr>
              <a:lnSpc>
                <a:spcPct val="150000"/>
              </a:lnSpc>
            </a:pPr>
            <a:r>
              <a:rPr lang="ar-KW"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برسوم الاطفال لايكون محور الاهتمام ما انتجه الطفل قدر ما يهم كيف انتج لان العمليات العقلية وتطور المفاهيم التى خلف الرسوم هى الاهم فرسوم الاطفال احد اشكال مستوى ارتقاءة بالمجال المعرفى </a:t>
            </a:r>
            <a:endPar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150000"/>
              </a:lnSpc>
              <a:buAutoNum type="arabic1Minus"/>
            </a:pPr>
            <a:r>
              <a:rPr lang="ar-KW"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علاقة </a:t>
            </a:r>
            <a:r>
              <a:rPr lang="ar-KW"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مراحل تطور رسوم الاطفال بقياس الذكاء </a:t>
            </a:r>
          </a:p>
          <a:p>
            <a:pPr>
              <a:lnSpc>
                <a:spcPct val="150000"/>
              </a:lnSpc>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هناك علاقة </a:t>
            </a:r>
            <a:r>
              <a:rPr lang="ar-KW"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طردية بين مراحل تطور رسوم الاطفال وخصائص الارتقاء العقلى </a:t>
            </a: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حيث يمكن للرسوم الاطفال ان تستخدم  فى قياس </a:t>
            </a:r>
          </a:p>
          <a:p>
            <a:pPr marL="285750" indent="-285750">
              <a:lnSpc>
                <a:spcPct val="150000"/>
              </a:lnSpc>
              <a:buFont typeface="Arial" pitchFamily="34" charset="0"/>
              <a:buChar char="•"/>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القدرات و الذكاء (حيث يتضمن الرسم عمليات عقلية مثل الادراك والتصميم والتجريد )</a:t>
            </a:r>
          </a:p>
          <a:p>
            <a:pPr marL="285750" indent="-285750">
              <a:lnSpc>
                <a:spcPct val="150000"/>
              </a:lnSpc>
              <a:buFont typeface="Arial" pitchFamily="34" charset="0"/>
              <a:buChar char="•"/>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سمات الشخصية </a:t>
            </a:r>
          </a:p>
          <a:p>
            <a:pPr marL="285750" indent="-285750">
              <a:lnSpc>
                <a:spcPct val="150000"/>
              </a:lnSpc>
              <a:buFont typeface="Arial" pitchFamily="34" charset="0"/>
              <a:buChar char="•"/>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الصراعات </a:t>
            </a:r>
          </a:p>
          <a:p>
            <a:pPr marL="285750" indent="-285750">
              <a:lnSpc>
                <a:spcPct val="150000"/>
              </a:lnSpc>
              <a:buFont typeface="Arial" pitchFamily="34" charset="0"/>
              <a:buChar char="•"/>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قيم الطفل واتجاهاته </a:t>
            </a:r>
          </a:p>
          <a:p>
            <a:pPr>
              <a:lnSpc>
                <a:spcPct val="150000"/>
              </a:lnSpc>
            </a:pPr>
            <a:r>
              <a:rPr lang="ar-KW"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 فنون الاطفال وتنمية الذكاء </a:t>
            </a:r>
            <a:endParaRPr lang="ar-KW"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indent="-285750">
              <a:lnSpc>
                <a:spcPct val="150000"/>
              </a:lnSpc>
              <a:buFont typeface="Arial" pitchFamily="34" charset="0"/>
              <a:buChar char="•"/>
            </a:pPr>
            <a:r>
              <a:rPr lang="ar-KW"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تيسير تعليم الاطفال للانشطة الابداعية </a:t>
            </a: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ذ</a:t>
            </a:r>
            <a:endParaRPr lang="ar-KW"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150000"/>
              </a:lnSpc>
              <a:buFont typeface="Arial" pitchFamily="34" charset="0"/>
              <a:buChar char="•"/>
            </a:pPr>
            <a:r>
              <a:rPr lang="ar-KW"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تفاعل الاطفال مع الوسائط والخامات </a:t>
            </a:r>
            <a:endPar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150000"/>
              </a:lnSpc>
              <a:buFont typeface="Arial" pitchFamily="34" charset="0"/>
              <a:buChar char="•"/>
            </a:pPr>
            <a:r>
              <a:rPr lang="ar-KW"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التعرف على الشكل واللون والملمس</a:t>
            </a:r>
          </a:p>
        </p:txBody>
      </p:sp>
    </p:spTree>
    <p:extLst>
      <p:ext uri="{BB962C8B-B14F-4D97-AF65-F5344CB8AC3E}">
        <p14:creationId xmlns:p14="http://schemas.microsoft.com/office/powerpoint/2010/main" val="200211918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01" y="116632"/>
            <a:ext cx="8820472" cy="6540252"/>
          </a:xfrm>
          <a:prstGeom prst="rect">
            <a:avLst/>
          </a:prstGeom>
        </p:spPr>
        <p:txBody>
          <a:bodyPr wrap="square">
            <a:spAutoFit/>
          </a:bodyPr>
          <a:lstStyle/>
          <a:p>
            <a:pPr marL="285750" indent="-285750">
              <a:lnSpc>
                <a:spcPct val="15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مرور الطفل بالخبرة الفنية بمراحلها ( الملاحظة – الاكتشاف – التعرف – التمييز – التدريب – التفضيل الجمالى – التزوق الفنى ) </a:t>
            </a: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15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تنمية القدرات التحليلية لدى الطفل </a:t>
            </a:r>
          </a:p>
          <a:p>
            <a:pPr marL="285750" indent="-285750">
              <a:lnSpc>
                <a:spcPct val="15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تدعيم الطفل بالخبرات اللفظية لتسهيل عملية الاستدعاء </a:t>
            </a:r>
          </a:p>
          <a:p>
            <a:pPr>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 الرسوم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والخبرة الابتكارية لطفل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الرياض :</a:t>
            </a:r>
          </a:p>
          <a:p>
            <a:pPr>
              <a:spcBef>
                <a:spcPts val="600"/>
              </a:spcBef>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تتلخص معايير قياس الابداع فى ( الجدة والاصالة والتمييز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marL="342900" indent="-342900">
              <a:spcBef>
                <a:spcPts val="600"/>
              </a:spcBef>
              <a:buAutoNum type="arabic1Minus"/>
            </a:pPr>
            <a:r>
              <a:rPr lang="ar-KW"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الصفات </a:t>
            </a:r>
            <a:r>
              <a:rPr lang="ar-KW"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الابتكارية بطفل الرياض </a:t>
            </a:r>
            <a:r>
              <a:rPr lang="ar-KW"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marL="285750" indent="-285750">
              <a:lnSpc>
                <a:spcPct val="150000"/>
              </a:lnSpc>
              <a:spcBef>
                <a:spcPts val="6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مولع بحب الاستطلاع وروح اللعب والسيطرة على الانشطة وهذا جوهر عملية الابداع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marL="285750" indent="-285750">
              <a:lnSpc>
                <a:spcPct val="150000"/>
              </a:lnSpc>
              <a:spcBef>
                <a:spcPts val="6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خيالى يمارس خياله بدون حدود .</a:t>
            </a:r>
          </a:p>
          <a:p>
            <a:pPr marL="285750" indent="-285750">
              <a:lnSpc>
                <a:spcPct val="150000"/>
              </a:lnSpc>
              <a:spcBef>
                <a:spcPts val="6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الطفل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يمارس</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انشطته بطلاقة وتنوع ويتمتع بالمرونه فى انشطته .</a:t>
            </a:r>
          </a:p>
          <a:p>
            <a:pPr>
              <a:lnSpc>
                <a:spcPct val="150000"/>
              </a:lnSpc>
              <a:spcBef>
                <a:spcPts val="600"/>
              </a:spcBef>
            </a:pPr>
            <a:r>
              <a:rPr lang="ar-KW"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 دور المعلمة لتنمية الناحية الابتكارية :</a:t>
            </a:r>
          </a:p>
          <a:p>
            <a:pPr marL="271463" lvl="2" indent="-271463">
              <a:lnSpc>
                <a:spcPct val="150000"/>
              </a:lnSpc>
              <a:spcBef>
                <a:spcPts val="6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تنمية قدرة الطغل على التغكير وادراك العلاقات وتمكنهم من ان تكون لهم اراء ناقدة </a:t>
            </a:r>
          </a:p>
          <a:p>
            <a:pPr marL="285750" indent="-285750">
              <a:lnSpc>
                <a:spcPct val="150000"/>
              </a:lnSpc>
              <a:spcBef>
                <a:spcPts val="6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ان تكون المعلمة مبتكرة حتى لا تذبل روح الطفل الابتكارية </a:t>
            </a: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150000"/>
              </a:lnSpc>
              <a:spcBef>
                <a:spcPts val="6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لا تنظر المعلمة الى ابداع الطفل بطريقة مطلقة من خلال رسوم البالغين بل من خلال اقرانه</a:t>
            </a:r>
          </a:p>
          <a:p>
            <a:pPr marL="285750" indent="-285750">
              <a:lnSpc>
                <a:spcPct val="150000"/>
              </a:lnSpc>
              <a:spcBef>
                <a:spcPts val="6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على المعلمة كمقيمة للابداع ان تكون مدركة لمراحل النمو الفنى للاطفال </a:t>
            </a:r>
          </a:p>
        </p:txBody>
      </p:sp>
    </p:spTree>
    <p:extLst>
      <p:ext uri="{BB962C8B-B14F-4D97-AF65-F5344CB8AC3E}">
        <p14:creationId xmlns:p14="http://schemas.microsoft.com/office/powerpoint/2010/main" val="3571209540"/>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1" y="116632"/>
            <a:ext cx="8820472" cy="6617196"/>
          </a:xfrm>
          <a:prstGeom prst="rect">
            <a:avLst/>
          </a:prstGeom>
        </p:spPr>
        <p:txBody>
          <a:bodyPr wrap="square">
            <a:spAutoFit/>
          </a:bodyPr>
          <a:lstStyle/>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ان تكون المعلمة والاهل على دراية باهمية الابداع ومكتسباته للطفل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يجب ان تترك المعلمة للطفل  حرية اختيار طريقة التعبير ليمر بمرحل  العملية الابتكارية </a:t>
            </a:r>
          </a:p>
          <a:p>
            <a:pPr>
              <a:lnSpc>
                <a:spcPct val="20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 الرسوم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واهميتها التعليمية لطفل الرياض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التربية الفنية تساعد الطالب على استذكار المواد الاخرى وربطها ببعضها </a:t>
            </a:r>
            <a:endPar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ان الطفل عندما يقوم بالرسم ينتبه امسألة الابعاد مما يساعده فى فهم الهندسة </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 الرسوم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جانب ترويحى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شبيه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للعب لطفل الرياض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marL="285750" indent="-285750">
              <a:lnSpc>
                <a:spcPct val="200000"/>
              </a:lnSpc>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الرسم يساعد الطفل على التنفيس عن طاقته الحركية والنفسية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وتحويلها الى انشطة رسم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الرسم يشابه اللعب كجانب ترويحى والتعبير عن الذات </a:t>
            </a:r>
          </a:p>
          <a:p>
            <a:pPr marL="285750" indent="-285750">
              <a:lnSpc>
                <a:spcPct val="200000"/>
              </a:lnSpc>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يساعد الطفل فى نمو العضلات وتأذر الحركات العين مع اليد ويكتسب عادات اجتماعية كالتعاون وتبادل الادوار </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nSpc>
                <a:spcPct val="150000"/>
              </a:lnSpc>
            </a:pP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nSpc>
                <a:spcPct val="150000"/>
              </a:lnSpc>
            </a:pP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nSpc>
                <a:spcPct val="150000"/>
              </a:lnSpc>
            </a:pPr>
            <a:endPar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65193021"/>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5" y="116632"/>
            <a:ext cx="6876256" cy="6186309"/>
          </a:xfrm>
          <a:prstGeom prst="rect">
            <a:avLst/>
          </a:prstGeom>
        </p:spPr>
        <p:txBody>
          <a:bodyPr wrap="square">
            <a:spAutoFit/>
          </a:bodyPr>
          <a:lstStyle/>
          <a:p>
            <a:pPr marL="725488" indent="-725488">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ثالثاً : بعض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النماذج للدالات النفسية لرسوم الاطفال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pPr>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الدلالات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الخاصة بالخطوط  :</a:t>
            </a:r>
          </a:p>
          <a:p>
            <a:pPr marL="268288" indent="-171450">
              <a:lnSpc>
                <a:spcPct val="150000"/>
              </a:lnSpc>
              <a:spcBef>
                <a:spcPts val="12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الخطوط المنحنية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تدل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على نفسية متفتحة وطبيعة مرحة كريمه واجتماعية </a:t>
            </a:r>
          </a:p>
          <a:p>
            <a:pPr marL="268288" indent="-171450">
              <a:lnSpc>
                <a:spcPct val="200000"/>
              </a:lnSpc>
              <a:spcBef>
                <a:spcPts val="12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الخطوط ذات الزوايا : شخصية منغلقة خجولة لا تتحنل ان نلقى به وسط جموع الناس ويحتاج الى من يشاهد اعماله </a:t>
            </a:r>
          </a:p>
          <a:p>
            <a:pPr marL="268288" indent="-171450">
              <a:lnSpc>
                <a:spcPct val="200000"/>
              </a:lnSpc>
              <a:spcBef>
                <a:spcPts val="1200"/>
              </a:spcBef>
              <a:buFont typeface="Arial" pitchFamily="34" charset="0"/>
              <a:buChar char="•"/>
            </a:pP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الخطوط المتراكمة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تدل على الانطواء على الذات وان الطفل يمر بمرحلة صعبة او عاش صدمة او يعانى من خوف لاذ يجب الاصغاء اليه </a:t>
            </a:r>
          </a:p>
          <a:p>
            <a:pPr marL="268288" indent="-171450">
              <a:lnSpc>
                <a:spcPct val="200000"/>
              </a:lnSpc>
              <a:spcBef>
                <a:spcPts val="1200"/>
              </a:spcBef>
              <a:buFont typeface="Arial" pitchFamily="34" charset="0"/>
              <a:buChar char="•"/>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الخطوط المشتته : تدل على شئ من الخزف ويكون الطفل خجول يجد صعوبة فى التكيف مع وضع جديد كولادة اخ ويختاج الى من يساعده على التغلب على خوفه </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https://sites.google.com/site/fanunalatfal/_/rsrc/1481386861857/fnnan/memo_ben_53.jpg?height=122&amp;width=3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268760"/>
            <a:ext cx="1944217"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Image result for مرحلة التخطيط برسوم الاطفال"/>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59284" r="18648" b="58525"/>
          <a:stretch/>
        </p:blipFill>
        <p:spPr bwMode="auto">
          <a:xfrm>
            <a:off x="665048" y="3501008"/>
            <a:ext cx="1261174" cy="12961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80867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02679" y="116632"/>
            <a:ext cx="5940357" cy="6863417"/>
          </a:xfrm>
          <a:prstGeom prst="rect">
            <a:avLst/>
          </a:prstGeom>
        </p:spPr>
        <p:txBody>
          <a:bodyPr wrap="square">
            <a:spAutoFit/>
          </a:bodyPr>
          <a:lstStyle/>
          <a:p>
            <a:pPr>
              <a:lnSpc>
                <a:spcPct val="150000"/>
              </a:lnSpc>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الدلالات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الخاصة بالاشخاص </a:t>
            </a:r>
          </a:p>
          <a:p>
            <a:pPr marL="342900" indent="-34290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رسم </a:t>
            </a: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شخص ضخم للغايو : </a:t>
            </a:r>
          </a:p>
          <a:p>
            <a:pPr>
              <a:lnSpc>
                <a:spcPct val="150000"/>
              </a:lnSpc>
            </a:pP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عادة </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تدل على العدوانية والأطفال سيئي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التوافق</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20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رسم </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شخص ضئيــل للغـــاية:</a:t>
            </a:r>
            <a:r>
              <a:rPr lang="ar-KW" sz="2400" dirty="0"/>
              <a:t/>
            </a:r>
            <a:br>
              <a:rPr lang="ar-KW" sz="2400" dirty="0"/>
            </a:b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تدل على مشاعر النقص وعدم الكفاءة وانخفاض تقدير الذات والقلق والجبن والخجل والانقباض والميول الاكتئابية والاعتمادية ، والطفل الانطوائي وغالبا ما يهمل ملامح الوجه وتفاصيله</a:t>
            </a:r>
          </a:p>
          <a:p>
            <a:pPr marL="342900" indent="-34290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الــــرأس</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إذا بالغ الطفل في تكبير حجم الرأس فهذا يدل على تضخم الأنا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لديه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lnSpc>
                <a:spcPct val="150000"/>
              </a:lnSpc>
              <a:buFont typeface="Arial" pitchFamily="34" charset="0"/>
              <a:buChar char="•"/>
            </a:pPr>
            <a:r>
              <a:rPr lang="ar-KW"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الفــــم</a:t>
            </a:r>
            <a:r>
              <a:rPr lang="ar-KW"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KW" sz="2400" dirty="0"/>
              <a:t/>
            </a:r>
            <a:br>
              <a:rPr lang="ar-KW" sz="2400" dirty="0"/>
            </a:br>
            <a:r>
              <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الأطفال كثيري الحديث أو العدوانيين يرسمون فم كبير جدا بأسنان ذات حجم كبير كما لو كانوا على استعداد دائم للقطع </a:t>
            </a:r>
            <a:r>
              <a:rPr lang="ar-KW" sz="1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والالتهام . </a:t>
            </a:r>
          </a:p>
          <a:p>
            <a:pPr>
              <a:lnSpc>
                <a:spcPct val="200000"/>
              </a:lnSpc>
            </a:pPr>
            <a:endParaRPr lang="ar-KW" sz="1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Image result for خطوط رسوم اطفال"/>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833" b="12574"/>
          <a:stretch/>
        </p:blipFill>
        <p:spPr bwMode="auto">
          <a:xfrm>
            <a:off x="1257859" y="4243019"/>
            <a:ext cx="1770040" cy="10965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Image result for خطوط رسوم اطفال"/>
          <p:cNvPicPr>
            <a:picLocks noChangeAspect="1" noChangeArrowheads="1"/>
          </p:cNvPicPr>
          <p:nvPr/>
        </p:nvPicPr>
        <p:blipFill rotWithShape="1">
          <a:blip r:embed="rId3">
            <a:extLst>
              <a:ext uri="{28A0092B-C50C-407E-A947-70E740481C1C}">
                <a14:useLocalDpi xmlns:a14="http://schemas.microsoft.com/office/drawing/2010/main" val="0"/>
              </a:ext>
            </a:extLst>
          </a:blip>
          <a:srcRect l="32346" r="9753"/>
          <a:stretch/>
        </p:blipFill>
        <p:spPr bwMode="auto">
          <a:xfrm>
            <a:off x="2148142" y="703695"/>
            <a:ext cx="1357439" cy="141907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4" descr="Image result for خطوط رسوم اطفال"/>
          <p:cNvPicPr>
            <a:picLocks noChangeAspect="1" noChangeArrowheads="1"/>
          </p:cNvPicPr>
          <p:nvPr/>
        </p:nvPicPr>
        <p:blipFill rotWithShape="1">
          <a:blip r:embed="rId3">
            <a:extLst>
              <a:ext uri="{28A0092B-C50C-407E-A947-70E740481C1C}">
                <a14:useLocalDpi xmlns:a14="http://schemas.microsoft.com/office/drawing/2010/main" val="0"/>
              </a:ext>
            </a:extLst>
          </a:blip>
          <a:srcRect l="19780" t="60113" r="50000" b="-1079"/>
          <a:stretch/>
        </p:blipFill>
        <p:spPr bwMode="auto">
          <a:xfrm>
            <a:off x="579139" y="1700808"/>
            <a:ext cx="1357439" cy="1380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Image result for خطوط رسوم اطفال"/>
          <p:cNvPicPr>
            <a:picLocks noChangeAspect="1" noChangeArrowheads="1"/>
          </p:cNvPicPr>
          <p:nvPr/>
        </p:nvPicPr>
        <p:blipFill rotWithShape="1">
          <a:blip r:embed="rId4">
            <a:extLst>
              <a:ext uri="{28A0092B-C50C-407E-A947-70E740481C1C}">
                <a14:useLocalDpi xmlns:a14="http://schemas.microsoft.com/office/drawing/2010/main" val="0"/>
              </a:ext>
            </a:extLst>
          </a:blip>
          <a:srcRect b="50000"/>
          <a:stretch/>
        </p:blipFill>
        <p:spPr bwMode="auto">
          <a:xfrm>
            <a:off x="291518" y="5647753"/>
            <a:ext cx="1770040" cy="9584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01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1470</TotalTime>
  <Words>1346</Words>
  <Application>Microsoft Office PowerPoint</Application>
  <PresentationFormat>On-screen Show (4:3)</PresentationFormat>
  <Paragraphs>146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ALBOSTAN</dc:creator>
  <cp:lastModifiedBy>ALBOSTAN</cp:lastModifiedBy>
  <cp:revision>86</cp:revision>
  <dcterms:created xsi:type="dcterms:W3CDTF">2020-03-17T21:10:40Z</dcterms:created>
  <dcterms:modified xsi:type="dcterms:W3CDTF">2020-03-20T22:47:00Z</dcterms:modified>
</cp:coreProperties>
</file>